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6" r:id="rId3"/>
    <p:sldId id="257" r:id="rId4"/>
    <p:sldId id="259" r:id="rId5"/>
    <p:sldId id="260" r:id="rId6"/>
    <p:sldId id="258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2"/>
    <p:restoredTop sz="96006"/>
  </p:normalViewPr>
  <p:slideViewPr>
    <p:cSldViewPr snapToGrid="0" snapToObjects="1">
      <p:cViewPr varScale="1">
        <p:scale>
          <a:sx n="112" d="100"/>
          <a:sy n="112" d="100"/>
        </p:scale>
        <p:origin x="8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kaggle.com/gauthamp10/google-playstore-app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kaggle.com/himanshupoddar/zomato-bangalore-restaurant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roysouravcu/forbes-billionaires-of-2021" TargetMode="External"/><Relationship Id="rId2" Type="http://schemas.openxmlformats.org/officeDocument/2006/relationships/hyperlink" Target="https://www.kaggle.com/jaytilala/forbes-worlds-billionaires-in-2018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354B-BD7B-264F-A189-32C95B720A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ocogoose" panose="02000000000000000000" pitchFamily="2" charset="0"/>
              </a:rPr>
              <a:t>Capstone project </a:t>
            </a:r>
            <a:br>
              <a:rPr lang="en-US" dirty="0">
                <a:latin typeface="Cocogoose" panose="02000000000000000000" pitchFamily="2" charset="0"/>
              </a:rPr>
            </a:br>
            <a:r>
              <a:rPr lang="en-US" dirty="0">
                <a:latin typeface="Cocogoose" panose="02000000000000000000" pitchFamily="2" charset="0"/>
              </a:rPr>
              <a:t>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6D24D-8995-1748-8CD7-468CECE06A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 err="1"/>
              <a:t>Mashitah</a:t>
            </a:r>
            <a:r>
              <a:rPr lang="en-US" dirty="0"/>
              <a:t> Susanto</a:t>
            </a:r>
          </a:p>
        </p:txBody>
      </p:sp>
    </p:spTree>
    <p:extLst>
      <p:ext uri="{BB962C8B-B14F-4D97-AF65-F5344CB8AC3E}">
        <p14:creationId xmlns:p14="http://schemas.microsoft.com/office/powerpoint/2010/main" val="273988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EA2E8-2EEC-7F4A-8635-5F6A01DDA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cogoose" panose="02000000000000000000" pitchFamily="2" charset="0"/>
              </a:rPr>
              <a:t>Initial capstone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D9E89-F54F-6D4F-8F21-890B5123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736" y="5875663"/>
            <a:ext cx="7729728" cy="6537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Limitation: could not find the complete dataset for this topic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C3D9BC-D144-294A-9572-F915B2EDE487}"/>
              </a:ext>
            </a:extLst>
          </p:cNvPr>
          <p:cNvSpPr txBox="1">
            <a:spLocks/>
          </p:cNvSpPr>
          <p:nvPr/>
        </p:nvSpPr>
        <p:spPr>
          <a:xfrm>
            <a:off x="2154936" y="2567941"/>
            <a:ext cx="7882128" cy="963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Predicting trends of a food delivery app in Indonesia (</a:t>
            </a:r>
            <a:r>
              <a:rPr lang="en-US" dirty="0" err="1"/>
              <a:t>GoFood</a:t>
            </a:r>
            <a:r>
              <a:rPr lang="en-US" dirty="0"/>
              <a:t>, </a:t>
            </a:r>
            <a:r>
              <a:rPr lang="en-US" dirty="0" err="1"/>
              <a:t>Grabfood</a:t>
            </a:r>
            <a:r>
              <a:rPr lang="en-US" dirty="0"/>
              <a:t>, Shopee food)  – which type of restaurants / food  will be the next go-to delivery option(s) for customer in 2022?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6B005-B4B0-9248-9B38-4FDF961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21" y="3695233"/>
            <a:ext cx="2983230" cy="16755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0DEFA3-B13F-7042-8D50-292A6A9A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68" y="3695233"/>
            <a:ext cx="3407664" cy="1703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68BCF-7331-0B4C-8536-B5B5E29FA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5118" y="3162767"/>
            <a:ext cx="4340606" cy="27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13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EF7B6-ABE2-8546-A35B-B32E40520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7932"/>
            <a:ext cx="7729728" cy="1188720"/>
          </a:xfrm>
        </p:spPr>
        <p:txBody>
          <a:bodyPr/>
          <a:lstStyle/>
          <a:p>
            <a:r>
              <a:rPr lang="en-US" dirty="0">
                <a:latin typeface="Cocogoose" panose="02000000000000000000" pitchFamily="2" charset="0"/>
              </a:rPr>
              <a:t>Google play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4FC22-98F2-2941-982D-D77B51595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59155" y="4658990"/>
            <a:ext cx="3518154" cy="14923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/>
              <a:t>Other possible problem statement: </a:t>
            </a:r>
          </a:p>
          <a:p>
            <a:r>
              <a:rPr lang="en-GB" sz="1400" dirty="0"/>
              <a:t>Predicting the popularity of an app in Google play store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42E60-98F5-5148-804D-0F1C08A0621B}"/>
              </a:ext>
            </a:extLst>
          </p:cNvPr>
          <p:cNvSpPr txBox="1"/>
          <p:nvPr/>
        </p:nvSpPr>
        <p:spPr>
          <a:xfrm>
            <a:off x="3714852" y="1921673"/>
            <a:ext cx="655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When is the best </a:t>
            </a:r>
            <a:r>
              <a:rPr lang="en-US" sz="2400" b="1" u="sng" dirty="0"/>
              <a:t>season</a:t>
            </a:r>
            <a:r>
              <a:rPr lang="en-US" sz="2400" u="sng" dirty="0"/>
              <a:t> to release a gaming app? </a:t>
            </a: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5C70C0B-07D2-6E4A-BA06-E8B62CA3E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5" y="4759341"/>
            <a:ext cx="2992096" cy="1870059"/>
          </a:xfrm>
          <a:prstGeom prst="rect">
            <a:avLst/>
          </a:prstGeom>
        </p:spPr>
      </p:pic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F514844-141A-C149-9FDF-60C654C5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441" y="2730867"/>
            <a:ext cx="3239582" cy="1396266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BF55185-345F-3641-BB3C-4BF51E51B9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903" b="25962"/>
          <a:stretch/>
        </p:blipFill>
        <p:spPr>
          <a:xfrm>
            <a:off x="4393886" y="5165053"/>
            <a:ext cx="3977220" cy="1170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296E5F-329D-6D43-88DC-D1612F757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57" y="2518186"/>
            <a:ext cx="3022363" cy="21345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77A30-9047-464B-9F4B-9D6ECC645EB1}"/>
              </a:ext>
            </a:extLst>
          </p:cNvPr>
          <p:cNvSpPr txBox="1"/>
          <p:nvPr/>
        </p:nvSpPr>
        <p:spPr>
          <a:xfrm>
            <a:off x="4800811" y="2518186"/>
            <a:ext cx="31633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 Play users worldwide downloaded </a:t>
            </a:r>
            <a:r>
              <a:rPr lang="en-GB" b="1" dirty="0"/>
              <a:t>108.5 billion mobile apps </a:t>
            </a:r>
            <a:r>
              <a:rPr lang="en-GB" dirty="0"/>
              <a:t>(2020) , &amp; up from 76 billion apps in 2018.</a:t>
            </a:r>
          </a:p>
          <a:p>
            <a:endParaRPr lang="en-GB" dirty="0"/>
          </a:p>
          <a:p>
            <a:r>
              <a:rPr lang="en-GB" dirty="0"/>
              <a:t> It generates significantly more downloads than the Apple App Store, as it is available for a wider range of 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05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B32E-8556-4D4D-AF36-5C1896607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35" y="5374790"/>
            <a:ext cx="5794511" cy="104778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I am able to help app developers predict which season is best for them to release the app into the google </a:t>
            </a:r>
            <a:r>
              <a:rPr lang="en-US" sz="2600" dirty="0" err="1"/>
              <a:t>playstore</a:t>
            </a:r>
            <a:r>
              <a:rPr lang="en-US" sz="2600" dirty="0"/>
              <a:t>, to ensure higher chance of popularity.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ECC8C-27D8-F942-94B2-C21A2CD42777}"/>
              </a:ext>
            </a:extLst>
          </p:cNvPr>
          <p:cNvSpPr/>
          <p:nvPr/>
        </p:nvSpPr>
        <p:spPr>
          <a:xfrm>
            <a:off x="475235" y="902232"/>
            <a:ext cx="4099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Target Audience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B72F1-6836-5C4C-ACF5-865D2E12AFA1}"/>
              </a:ext>
            </a:extLst>
          </p:cNvPr>
          <p:cNvSpPr/>
          <p:nvPr/>
        </p:nvSpPr>
        <p:spPr>
          <a:xfrm>
            <a:off x="9696154" y="2383657"/>
            <a:ext cx="1317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Goal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6942-A7F2-2145-BDA1-54306841A4C4}"/>
              </a:ext>
            </a:extLst>
          </p:cNvPr>
          <p:cNvSpPr/>
          <p:nvPr/>
        </p:nvSpPr>
        <p:spPr>
          <a:xfrm>
            <a:off x="367096" y="4479132"/>
            <a:ext cx="2727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Usefulness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28180-6289-394F-A538-04271E87A439}"/>
              </a:ext>
            </a:extLst>
          </p:cNvPr>
          <p:cNvSpPr txBox="1"/>
          <p:nvPr/>
        </p:nvSpPr>
        <p:spPr>
          <a:xfrm>
            <a:off x="631372" y="1670982"/>
            <a:ext cx="519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Mobile app developer, App user, Big gaming companies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4FC5C-F83D-A945-9B4D-075D7CCB8717}"/>
              </a:ext>
            </a:extLst>
          </p:cNvPr>
          <p:cNvSpPr txBox="1"/>
          <p:nvPr/>
        </p:nvSpPr>
        <p:spPr>
          <a:xfrm>
            <a:off x="6269746" y="3203169"/>
            <a:ext cx="5584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 </a:t>
            </a:r>
            <a:r>
              <a:rPr lang="en-US" dirty="0" err="1"/>
              <a:t>analyse</a:t>
            </a:r>
            <a:r>
              <a:rPr lang="en-US" dirty="0"/>
              <a:t> whether the release date of gaming &amp; educational app correlates with the school calendar (summer holiday, winter holiday, back to school era) </a:t>
            </a:r>
          </a:p>
          <a:p>
            <a:pPr algn="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E490D-5C90-1543-BBB0-697C0212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343" y="523434"/>
            <a:ext cx="2193092" cy="2295096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E087D8-7B50-1C41-8CF8-4BF68C200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03" b="89946" l="8696" r="90000">
                        <a14:foregroundMark x1="72065" y1="15135" x2="74239" y2="13189"/>
                        <a14:foregroundMark x1="75000" y1="8649" x2="75326" y2="6703"/>
                        <a14:foregroundMark x1="81196" y1="17297" x2="83152" y2="16541"/>
                        <a14:foregroundMark x1="10217" y1="35027" x2="8696" y2="39135"/>
                        <a14:foregroundMark x1="34674" y1="33297" x2="26739" y2="35459"/>
                        <a14:foregroundMark x1="26739" y1="35459" x2="26304" y2="42811"/>
                        <a14:foregroundMark x1="39348" y1="47459" x2="42065" y2="525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33844" y="2501106"/>
            <a:ext cx="2086397" cy="20954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20B55-A48A-8D47-8C4E-9A5EBC42D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12" b="94878" l="2500" r="95833">
                        <a14:foregroundMark x1="21190" y1="13038" x2="18333" y2="16298"/>
                        <a14:foregroundMark x1="23810" y1="11991" x2="43095" y2="4424"/>
                        <a14:foregroundMark x1="43095" y1="4424" x2="52738" y2="4307"/>
                        <a14:foregroundMark x1="52738" y1="4307" x2="62024" y2="5355"/>
                        <a14:foregroundMark x1="62024" y1="5355" x2="80119" y2="14435"/>
                        <a14:foregroundMark x1="80119" y1="14435" x2="91071" y2="28522"/>
                        <a14:foregroundMark x1="91071" y1="28522" x2="95952" y2="37718"/>
                        <a14:foregroundMark x1="95952" y1="37718" x2="96905" y2="57742"/>
                        <a14:foregroundMark x1="96905" y1="57742" x2="95238" y2="66473"/>
                        <a14:foregroundMark x1="95238" y1="66473" x2="90952" y2="74272"/>
                        <a14:foregroundMark x1="90952" y1="74272" x2="75119" y2="89523"/>
                        <a14:foregroundMark x1="75119" y1="89523" x2="52857" y2="97206"/>
                        <a14:foregroundMark x1="52857" y1="97206" x2="33690" y2="95809"/>
                        <a14:foregroundMark x1="33690" y1="95809" x2="29755" y2="94620"/>
                        <a14:foregroundMark x1="17554" y1="87194" x2="14286" y2="82189"/>
                        <a14:foregroundMark x1="14286" y1="82189" x2="14167" y2="81490"/>
                        <a14:foregroundMark x1="61667" y1="94412" x2="43095" y2="94878"/>
                        <a14:foregroundMark x1="43095" y1="94878" x2="32381" y2="92899"/>
                        <a14:foregroundMark x1="14167" y1="81956" x2="5833" y2="64377"/>
                        <a14:foregroundMark x1="9096" y1="33674" x2="10595" y2="26542"/>
                        <a14:foregroundMark x1="7507" y1="41233" x2="7566" y2="40951"/>
                        <a14:foregroundMark x1="2738" y1="63912" x2="5655" y2="50038"/>
                        <a14:foregroundMark x1="10595" y1="26542" x2="13929" y2="22235"/>
                        <a14:foregroundMark x1="33452" y1="7451" x2="41786" y2="4307"/>
                        <a14:foregroundMark x1="41786" y1="4307" x2="62857" y2="5355"/>
                        <a14:foregroundMark x1="62857" y1="5355" x2="67976" y2="7218"/>
                        <a14:foregroundMark x1="55476" y1="3376" x2="48452" y2="2328"/>
                        <a14:foregroundMark x1="92619" y1="31315" x2="95833" y2="40396"/>
                        <a14:foregroundMark x1="95833" y1="40396" x2="94167" y2="30617"/>
                        <a14:foregroundMark x1="66667" y1="55297" x2="64048" y2="58324"/>
                        <a14:backgroundMark x1="8452" y1="36671" x2="7738" y2="40978"/>
                        <a14:backgroundMark x1="5833" y1="52503" x2="8929" y2="34109"/>
                        <a14:backgroundMark x1="8690" y1="33644" x2="8452" y2="36671"/>
                        <a14:backgroundMark x1="6429" y1="41211" x2="6905" y2="47614"/>
                        <a14:backgroundMark x1="6667" y1="41211" x2="6429" y2="50058"/>
                        <a14:backgroundMark x1="6429" y1="50058" x2="6905" y2="41094"/>
                        <a14:backgroundMark x1="6905" y1="41094" x2="7143" y2="40745"/>
                        <a14:backgroundMark x1="8690" y1="35157" x2="10000" y2="32130"/>
                        <a14:backgroundMark x1="15714" y1="88359" x2="28452" y2="95925"/>
                        <a14:backgroundMark x1="17024" y1="88009" x2="15714" y2="87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441" y="4708200"/>
            <a:ext cx="1961795" cy="20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898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C501-9F9C-7441-8203-5485A9504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63" y="1765898"/>
            <a:ext cx="4866350" cy="108819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EDA, classification report, model coefficient, heatmap,  data visualization, clustering</a:t>
            </a:r>
          </a:p>
          <a:p>
            <a:r>
              <a:rPr lang="en-US" dirty="0"/>
              <a:t>Success matrix: determining accuracy of the prediction (confusion matrix)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E85FA-1A94-EB4C-ABF4-3704556FDC9E}"/>
              </a:ext>
            </a:extLst>
          </p:cNvPr>
          <p:cNvSpPr txBox="1"/>
          <p:nvPr/>
        </p:nvSpPr>
        <p:spPr>
          <a:xfrm>
            <a:off x="647264" y="764030"/>
            <a:ext cx="316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Method use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6341F-A36C-7A4A-9976-6DB0B3ACACDA}"/>
              </a:ext>
            </a:extLst>
          </p:cNvPr>
          <p:cNvSpPr txBox="1"/>
          <p:nvPr/>
        </p:nvSpPr>
        <p:spPr>
          <a:xfrm>
            <a:off x="647263" y="2854088"/>
            <a:ext cx="316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use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F6018-D631-7441-A270-67D299B8BFF0}"/>
              </a:ext>
            </a:extLst>
          </p:cNvPr>
          <p:cNvSpPr txBox="1"/>
          <p:nvPr/>
        </p:nvSpPr>
        <p:spPr>
          <a:xfrm>
            <a:off x="647264" y="3770832"/>
            <a:ext cx="6593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https://www.kaggle.com/gauthamp10/google-playstore-apps</a:t>
            </a:r>
            <a:r>
              <a:rPr lang="en-US" dirty="0"/>
              <a:t> </a:t>
            </a:r>
          </a:p>
          <a:p>
            <a:r>
              <a:rPr lang="en-US" dirty="0"/>
              <a:t>Google </a:t>
            </a:r>
            <a:r>
              <a:rPr lang="en-US" dirty="0" err="1"/>
              <a:t>playstore</a:t>
            </a:r>
            <a:r>
              <a:rPr lang="en-US" dirty="0"/>
              <a:t> dataset from Kaggle, which contains </a:t>
            </a:r>
            <a:r>
              <a:rPr lang="en-GB" dirty="0"/>
              <a:t>2,312,944 rows &amp; 24 columns involving app release date, category, number of installs, ratings, &amp; more. </a:t>
            </a:r>
          </a:p>
          <a:p>
            <a:endParaRPr lang="en-GB" dirty="0"/>
          </a:p>
          <a:p>
            <a:r>
              <a:rPr lang="en-GB" dirty="0"/>
              <a:t>I will also be using the internet to find out the most common school holidays, as well as back to school era. </a:t>
            </a:r>
          </a:p>
          <a:p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5AE7FEF-4C5F-CB49-A67A-99B12557E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620" y="4467794"/>
            <a:ext cx="4284199" cy="1415084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B280156-251D-894C-9DF1-C98F8F7C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55" y="337321"/>
            <a:ext cx="2678330" cy="380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3EA36-5436-7946-BCF2-BEDB1E45D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5738"/>
            <a:ext cx="7729728" cy="1188720"/>
          </a:xfrm>
        </p:spPr>
        <p:txBody>
          <a:bodyPr/>
          <a:lstStyle/>
          <a:p>
            <a:r>
              <a:rPr lang="en-US" dirty="0">
                <a:latin typeface="Cocogoose" panose="02000000000000000000" pitchFamily="2" charset="0"/>
              </a:rPr>
              <a:t>Zomato restaurants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F3D70-B598-9F43-82B0-4A0719CFBDE9}"/>
              </a:ext>
            </a:extLst>
          </p:cNvPr>
          <p:cNvSpPr txBox="1"/>
          <p:nvPr/>
        </p:nvSpPr>
        <p:spPr>
          <a:xfrm>
            <a:off x="481127" y="2517278"/>
            <a:ext cx="7168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most common variables that affects the restaurant’s overall rating in Zomato?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217DB-4148-A94C-B80A-6E64B8D01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3666" y="2707941"/>
            <a:ext cx="3209691" cy="3308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E1F1B0-14C6-2A4C-A190-2ED3ADAEB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7" y="3429000"/>
            <a:ext cx="4606453" cy="25872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4714BC-0308-C44D-BE60-C681E1180951}"/>
              </a:ext>
            </a:extLst>
          </p:cNvPr>
          <p:cNvSpPr txBox="1"/>
          <p:nvPr/>
        </p:nvSpPr>
        <p:spPr>
          <a:xfrm>
            <a:off x="5281337" y="3617455"/>
            <a:ext cx="33597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Zomato is a multinational Indian companies which provides </a:t>
            </a:r>
            <a:r>
              <a:rPr lang="en-GB" dirty="0"/>
              <a:t>information, menus and user-reviews of restaurants as well as food delivery options from partner restaurants in select cities.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08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B32E-8556-4D4D-AF36-5C1896607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235" y="5374790"/>
            <a:ext cx="5794511" cy="1047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result will help restaurant owner figure what is affecting the rating of their restaurants – services, location, or price?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A8ECC8C-27D8-F942-94B2-C21A2CD42777}"/>
              </a:ext>
            </a:extLst>
          </p:cNvPr>
          <p:cNvSpPr/>
          <p:nvPr/>
        </p:nvSpPr>
        <p:spPr>
          <a:xfrm>
            <a:off x="475235" y="902232"/>
            <a:ext cx="40996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Target Audience</a:t>
            </a:r>
            <a:endParaRPr lang="en-US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8B72F1-6836-5C4C-ACF5-865D2E12AFA1}"/>
              </a:ext>
            </a:extLst>
          </p:cNvPr>
          <p:cNvSpPr/>
          <p:nvPr/>
        </p:nvSpPr>
        <p:spPr>
          <a:xfrm>
            <a:off x="9696154" y="2383657"/>
            <a:ext cx="1317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Goal</a:t>
            </a:r>
            <a:endParaRPr lang="en-US" sz="4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8D6942-A7F2-2145-BDA1-54306841A4C4}"/>
              </a:ext>
            </a:extLst>
          </p:cNvPr>
          <p:cNvSpPr/>
          <p:nvPr/>
        </p:nvSpPr>
        <p:spPr>
          <a:xfrm>
            <a:off x="367096" y="4479132"/>
            <a:ext cx="27270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Usefulness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28180-6289-394F-A538-04271E87A439}"/>
              </a:ext>
            </a:extLst>
          </p:cNvPr>
          <p:cNvSpPr txBox="1"/>
          <p:nvPr/>
        </p:nvSpPr>
        <p:spPr>
          <a:xfrm>
            <a:off x="631371" y="1670982"/>
            <a:ext cx="444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Restaurant Owner, Customer , Tourists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F4FC5C-F83D-A945-9B4D-075D7CCB8717}"/>
              </a:ext>
            </a:extLst>
          </p:cNvPr>
          <p:cNvSpPr txBox="1"/>
          <p:nvPr/>
        </p:nvSpPr>
        <p:spPr>
          <a:xfrm>
            <a:off x="6269746" y="3203169"/>
            <a:ext cx="5584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 identify the main factors affecting  the customer’s rating in Zomato, hence enable restaurant owner to improve on a certain variables to regain popularity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E5B21-B01C-F94E-AF74-98325E57E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871" y="299216"/>
            <a:ext cx="2193092" cy="2295096"/>
          </a:xfrm>
          <a:prstGeom prst="ellipse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7CE051-2B0E-C44A-AFA0-76888F6FB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03" b="89946" l="8696" r="90000">
                        <a14:foregroundMark x1="72065" y1="15135" x2="74239" y2="13189"/>
                        <a14:foregroundMark x1="75000" y1="8649" x2="75326" y2="6703"/>
                        <a14:foregroundMark x1="81196" y1="17297" x2="83152" y2="16541"/>
                        <a14:foregroundMark x1="10217" y1="35027" x2="8696" y2="39135"/>
                        <a14:foregroundMark x1="34674" y1="33297" x2="26739" y2="35459"/>
                        <a14:foregroundMark x1="26739" y1="35459" x2="26304" y2="42811"/>
                        <a14:foregroundMark x1="39348" y1="47459" x2="42065" y2="525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83940" y="2488988"/>
            <a:ext cx="2086397" cy="2095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D525BF-2946-E24E-AB83-3717A7E23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12" b="94878" l="2500" r="95833">
                        <a14:foregroundMark x1="21190" y1="13038" x2="18333" y2="16298"/>
                        <a14:foregroundMark x1="23810" y1="11991" x2="43095" y2="4424"/>
                        <a14:foregroundMark x1="43095" y1="4424" x2="52738" y2="4307"/>
                        <a14:foregroundMark x1="52738" y1="4307" x2="62024" y2="5355"/>
                        <a14:foregroundMark x1="62024" y1="5355" x2="80119" y2="14435"/>
                        <a14:foregroundMark x1="80119" y1="14435" x2="91071" y2="28522"/>
                        <a14:foregroundMark x1="91071" y1="28522" x2="95952" y2="37718"/>
                        <a14:foregroundMark x1="95952" y1="37718" x2="96905" y2="57742"/>
                        <a14:foregroundMark x1="96905" y1="57742" x2="95238" y2="66473"/>
                        <a14:foregroundMark x1="95238" y1="66473" x2="90952" y2="74272"/>
                        <a14:foregroundMark x1="90952" y1="74272" x2="75119" y2="89523"/>
                        <a14:foregroundMark x1="75119" y1="89523" x2="52857" y2="97206"/>
                        <a14:foregroundMark x1="52857" y1="97206" x2="33690" y2="95809"/>
                        <a14:foregroundMark x1="33690" y1="95809" x2="29755" y2="94620"/>
                        <a14:foregroundMark x1="17554" y1="87194" x2="14286" y2="82189"/>
                        <a14:foregroundMark x1="14286" y1="82189" x2="14167" y2="81490"/>
                        <a14:foregroundMark x1="61667" y1="94412" x2="43095" y2="94878"/>
                        <a14:foregroundMark x1="43095" y1="94878" x2="32381" y2="92899"/>
                        <a14:foregroundMark x1="14167" y1="81956" x2="5833" y2="64377"/>
                        <a14:foregroundMark x1="9096" y1="33674" x2="10595" y2="26542"/>
                        <a14:foregroundMark x1="7507" y1="41233" x2="7566" y2="40951"/>
                        <a14:foregroundMark x1="2738" y1="63912" x2="5655" y2="50038"/>
                        <a14:foregroundMark x1="10595" y1="26542" x2="13929" y2="22235"/>
                        <a14:foregroundMark x1="33452" y1="7451" x2="41786" y2="4307"/>
                        <a14:foregroundMark x1="41786" y1="4307" x2="62857" y2="5355"/>
                        <a14:foregroundMark x1="62857" y1="5355" x2="67976" y2="7218"/>
                        <a14:foregroundMark x1="55476" y1="3376" x2="48452" y2="2328"/>
                        <a14:foregroundMark x1="92619" y1="31315" x2="95833" y2="40396"/>
                        <a14:foregroundMark x1="95833" y1="40396" x2="94167" y2="30617"/>
                        <a14:foregroundMark x1="66667" y1="55297" x2="64048" y2="58324"/>
                        <a14:backgroundMark x1="8452" y1="36671" x2="7738" y2="40978"/>
                        <a14:backgroundMark x1="5833" y1="52503" x2="8929" y2="34109"/>
                        <a14:backgroundMark x1="8690" y1="33644" x2="8452" y2="36671"/>
                        <a14:backgroundMark x1="6429" y1="41211" x2="6905" y2="47614"/>
                        <a14:backgroundMark x1="6667" y1="41211" x2="6429" y2="50058"/>
                        <a14:backgroundMark x1="6429" y1="50058" x2="6905" y2="41094"/>
                        <a14:backgroundMark x1="6905" y1="41094" x2="7143" y2="40745"/>
                        <a14:backgroundMark x1="8690" y1="35157" x2="10000" y2="32130"/>
                        <a14:backgroundMark x1="15714" y1="88359" x2="28452" y2="95925"/>
                        <a14:backgroundMark x1="17024" y1="88009" x2="15714" y2="87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6694" y="4584456"/>
            <a:ext cx="1961795" cy="20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1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7C501-9F9C-7441-8203-5485A9504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263" y="1765897"/>
            <a:ext cx="4866350" cy="130915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Classification report, data visualization, Clustering</a:t>
            </a:r>
          </a:p>
          <a:p>
            <a:r>
              <a:rPr lang="en-US" dirty="0"/>
              <a:t>Success matrix: determining accuracy of the prediction (confusion matrix)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E85FA-1A94-EB4C-ABF4-3704556FDC9E}"/>
              </a:ext>
            </a:extLst>
          </p:cNvPr>
          <p:cNvSpPr txBox="1"/>
          <p:nvPr/>
        </p:nvSpPr>
        <p:spPr>
          <a:xfrm>
            <a:off x="647264" y="764030"/>
            <a:ext cx="316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Method use</a:t>
            </a:r>
            <a:endParaRPr lang="en-US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6341F-A36C-7A4A-9976-6DB0B3ACACDA}"/>
              </a:ext>
            </a:extLst>
          </p:cNvPr>
          <p:cNvSpPr txBox="1"/>
          <p:nvPr/>
        </p:nvSpPr>
        <p:spPr>
          <a:xfrm>
            <a:off x="647263" y="3075057"/>
            <a:ext cx="3167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Data use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F6018-D631-7441-A270-67D299B8BFF0}"/>
              </a:ext>
            </a:extLst>
          </p:cNvPr>
          <p:cNvSpPr txBox="1"/>
          <p:nvPr/>
        </p:nvSpPr>
        <p:spPr>
          <a:xfrm>
            <a:off x="481010" y="4064746"/>
            <a:ext cx="5032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https://www.kaggle.com/himanshupoddar/zomato-bangalore-restaurants</a:t>
            </a:r>
            <a:r>
              <a:rPr lang="en-US" dirty="0"/>
              <a:t> </a:t>
            </a:r>
          </a:p>
          <a:p>
            <a:r>
              <a:rPr lang="en-US" dirty="0"/>
              <a:t>Zomato Bengaluru dataset from Kaggle</a:t>
            </a:r>
          </a:p>
          <a:p>
            <a:endParaRPr lang="en-GB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5BA1770-94DA-BF4D-8545-DD3F6CAD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297" y="3429000"/>
            <a:ext cx="5679440" cy="295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03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1B538-CCFD-114F-B8D6-DD69B35C9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cogoose" panose="02000000000000000000" pitchFamily="2" charset="0"/>
              </a:rPr>
              <a:t>Other potential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12726-63A8-6444-AAA9-6E8341619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Forbes Billionaire Dataset :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2"/>
              </a:rPr>
              <a:t>https://www.kaggle.com/jaytilala/forbes-worlds-billionaires-in-2018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https://www.kaggle.com/roysouravcu/forbes-billionaires-of-2021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To </a:t>
            </a:r>
            <a:r>
              <a:rPr lang="en-US" dirty="0" err="1"/>
              <a:t>analyse</a:t>
            </a:r>
            <a:r>
              <a:rPr lang="en-US" dirty="0"/>
              <a:t> the rise of Asian billionaire from 2018 to 2021</a:t>
            </a:r>
          </a:p>
          <a:p>
            <a:pPr lvl="1"/>
            <a:r>
              <a:rPr lang="en-US" dirty="0"/>
              <a:t>Does pandemic affects the industry – more billionaires from tech industry </a:t>
            </a:r>
          </a:p>
          <a:p>
            <a:pPr lvl="1"/>
            <a:r>
              <a:rPr lang="en-US" dirty="0"/>
              <a:t>Limitations : not enough rows &amp; columns </a:t>
            </a:r>
          </a:p>
        </p:txBody>
      </p:sp>
    </p:spTree>
    <p:extLst>
      <p:ext uri="{BB962C8B-B14F-4D97-AF65-F5344CB8AC3E}">
        <p14:creationId xmlns:p14="http://schemas.microsoft.com/office/powerpoint/2010/main" val="3691393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1175</TotalTime>
  <Words>500</Words>
  <Application>Microsoft Macintosh PowerPoint</Application>
  <PresentationFormat>Widescreen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Cocogoose</vt:lpstr>
      <vt:lpstr>Gill Sans MT</vt:lpstr>
      <vt:lpstr>Parcel</vt:lpstr>
      <vt:lpstr>Capstone project  ideas</vt:lpstr>
      <vt:lpstr>Initial capstone idea</vt:lpstr>
      <vt:lpstr>Google play store</vt:lpstr>
      <vt:lpstr>PowerPoint Presentation</vt:lpstr>
      <vt:lpstr>PowerPoint Presentation</vt:lpstr>
      <vt:lpstr>Zomato restaurants</vt:lpstr>
      <vt:lpstr>PowerPoint Presentation</vt:lpstr>
      <vt:lpstr>PowerPoint Presentation</vt:lpstr>
      <vt:lpstr>Other potential topic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 ideas</dc:title>
  <dc:creator>sita sitong</dc:creator>
  <cp:lastModifiedBy>sita sitong</cp:lastModifiedBy>
  <cp:revision>15</cp:revision>
  <dcterms:created xsi:type="dcterms:W3CDTF">2021-11-14T13:53:55Z</dcterms:created>
  <dcterms:modified xsi:type="dcterms:W3CDTF">2021-11-15T11:53:44Z</dcterms:modified>
</cp:coreProperties>
</file>